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32918400" cy="43891200"/>
  <p:notesSz cx="7023100" cy="93091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9F1"/>
    <a:srgbClr val="DCE6F2"/>
    <a:srgbClr val="000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072" autoAdjust="0"/>
    <p:restoredTop sz="94660"/>
  </p:normalViewPr>
  <p:slideViewPr>
    <p:cSldViewPr>
      <p:cViewPr varScale="1">
        <p:scale>
          <a:sx n="17" d="100"/>
          <a:sy n="17" d="100"/>
        </p:scale>
        <p:origin x="3846" y="138"/>
      </p:cViewPr>
      <p:guideLst>
        <p:guide orient="horz" pos="13824"/>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wirebender\sod_ortho\Research\Cohen%20Evan%20Ricks%20Ken%20-%20WSLs\Cohen%20Evan%20011215%20data%20in%20progress%20or%20complete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wirebender\sod_ortho\Research\Cohen%20Evan%20Ricks%20Ken%20-%20WSLs\Cohen%20Evan%20011215%20data%20in%20progress%20or%20complet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latin typeface="Arial" panose="020B0604020202020204" pitchFamily="34" charset="0"/>
                <a:cs typeface="Arial" panose="020B0604020202020204" pitchFamily="34" charset="0"/>
              </a:defRPr>
            </a:pPr>
            <a:r>
              <a:rPr lang="en-US" sz="2400" dirty="0">
                <a:latin typeface="Arial" panose="020B0604020202020204" pitchFamily="34" charset="0"/>
                <a:cs typeface="Arial" panose="020B0604020202020204" pitchFamily="34" charset="0"/>
              </a:rPr>
              <a:t>Incidence of WSL per Patient by Location on Tooth During Orthodontic Treatment</a:t>
            </a:r>
          </a:p>
        </c:rich>
      </c:tx>
      <c:layout/>
      <c:overlay val="0"/>
    </c:title>
    <c:autoTitleDeleted val="0"/>
    <c:plotArea>
      <c:layout>
        <c:manualLayout>
          <c:layoutTarget val="inner"/>
          <c:xMode val="edge"/>
          <c:yMode val="edge"/>
          <c:x val="8.5615719451672831E-2"/>
          <c:y val="3.6086264134950662E-2"/>
          <c:w val="0.81428839422636878"/>
          <c:h val="0.79188842891317024"/>
        </c:manualLayout>
      </c:layout>
      <c:barChart>
        <c:barDir val="col"/>
        <c:grouping val="stacked"/>
        <c:varyColors val="0"/>
        <c:ser>
          <c:idx val="0"/>
          <c:order val="0"/>
          <c:tx>
            <c:strRef>
              <c:f>'incidence per patient'!$B$1</c:f>
              <c:strCache>
                <c:ptCount val="1"/>
                <c:pt idx="0">
                  <c:v>Cervical</c:v>
                </c:pt>
              </c:strCache>
            </c:strRef>
          </c:tx>
          <c:invertIfNegative val="0"/>
          <c:cat>
            <c:numRef>
              <c:f>'incidence per patient'!$A$2:$A$8</c:f>
              <c:numCache>
                <c:formatCode>General</c:formatCode>
                <c:ptCount val="7"/>
                <c:pt idx="0">
                  <c:v>0</c:v>
                </c:pt>
                <c:pt idx="1">
                  <c:v>6</c:v>
                </c:pt>
                <c:pt idx="2">
                  <c:v>12</c:v>
                </c:pt>
                <c:pt idx="3">
                  <c:v>18</c:v>
                </c:pt>
                <c:pt idx="4">
                  <c:v>24</c:v>
                </c:pt>
                <c:pt idx="5">
                  <c:v>30</c:v>
                </c:pt>
                <c:pt idx="6">
                  <c:v>36</c:v>
                </c:pt>
              </c:numCache>
            </c:numRef>
          </c:cat>
          <c:val>
            <c:numRef>
              <c:f>'incidence per patient'!$B$2:$B$8</c:f>
              <c:numCache>
                <c:formatCode>0.0</c:formatCode>
                <c:ptCount val="7"/>
                <c:pt idx="0">
                  <c:v>3.5</c:v>
                </c:pt>
                <c:pt idx="1">
                  <c:v>6.5555555555555554</c:v>
                </c:pt>
                <c:pt idx="2">
                  <c:v>6.9230769230769234</c:v>
                </c:pt>
                <c:pt idx="3">
                  <c:v>7.5714285714285712</c:v>
                </c:pt>
                <c:pt idx="4">
                  <c:v>8.5217391304347831</c:v>
                </c:pt>
                <c:pt idx="5">
                  <c:v>9.9166666666666661</c:v>
                </c:pt>
                <c:pt idx="6">
                  <c:v>11</c:v>
                </c:pt>
              </c:numCache>
            </c:numRef>
          </c:val>
          <c:extLst>
            <c:ext xmlns:c16="http://schemas.microsoft.com/office/drawing/2014/chart" uri="{C3380CC4-5D6E-409C-BE32-E72D297353CC}">
              <c16:uniqueId val="{00000000-739F-4081-B4A7-C5FB3C452FE1}"/>
            </c:ext>
          </c:extLst>
        </c:ser>
        <c:ser>
          <c:idx val="1"/>
          <c:order val="1"/>
          <c:tx>
            <c:strRef>
              <c:f>'incidence per patient'!$C$1</c:f>
              <c:strCache>
                <c:ptCount val="1"/>
                <c:pt idx="0">
                  <c:v>Middle</c:v>
                </c:pt>
              </c:strCache>
            </c:strRef>
          </c:tx>
          <c:invertIfNegative val="0"/>
          <c:cat>
            <c:numRef>
              <c:f>'incidence per patient'!$A$2:$A$8</c:f>
              <c:numCache>
                <c:formatCode>General</c:formatCode>
                <c:ptCount val="7"/>
                <c:pt idx="0">
                  <c:v>0</c:v>
                </c:pt>
                <c:pt idx="1">
                  <c:v>6</c:v>
                </c:pt>
                <c:pt idx="2">
                  <c:v>12</c:v>
                </c:pt>
                <c:pt idx="3">
                  <c:v>18</c:v>
                </c:pt>
                <c:pt idx="4">
                  <c:v>24</c:v>
                </c:pt>
                <c:pt idx="5">
                  <c:v>30</c:v>
                </c:pt>
                <c:pt idx="6">
                  <c:v>36</c:v>
                </c:pt>
              </c:numCache>
            </c:numRef>
          </c:cat>
          <c:val>
            <c:numRef>
              <c:f>'incidence per patient'!$C$2:$C$8</c:f>
              <c:numCache>
                <c:formatCode>0.0</c:formatCode>
                <c:ptCount val="7"/>
                <c:pt idx="0">
                  <c:v>0.2857142857142857</c:v>
                </c:pt>
                <c:pt idx="1">
                  <c:v>0.37037037037037035</c:v>
                </c:pt>
                <c:pt idx="2">
                  <c:v>0.30769230769230771</c:v>
                </c:pt>
                <c:pt idx="3">
                  <c:v>0.47619047619047616</c:v>
                </c:pt>
                <c:pt idx="4">
                  <c:v>0.69565217391304346</c:v>
                </c:pt>
                <c:pt idx="5">
                  <c:v>1</c:v>
                </c:pt>
                <c:pt idx="6">
                  <c:v>1.4</c:v>
                </c:pt>
              </c:numCache>
            </c:numRef>
          </c:val>
          <c:extLst>
            <c:ext xmlns:c16="http://schemas.microsoft.com/office/drawing/2014/chart" uri="{C3380CC4-5D6E-409C-BE32-E72D297353CC}">
              <c16:uniqueId val="{00000001-739F-4081-B4A7-C5FB3C452FE1}"/>
            </c:ext>
          </c:extLst>
        </c:ser>
        <c:ser>
          <c:idx val="2"/>
          <c:order val="2"/>
          <c:tx>
            <c:strRef>
              <c:f>'incidence per patient'!$D$1</c:f>
              <c:strCache>
                <c:ptCount val="1"/>
                <c:pt idx="0">
                  <c:v>Incisal</c:v>
                </c:pt>
              </c:strCache>
            </c:strRef>
          </c:tx>
          <c:invertIfNegative val="0"/>
          <c:cat>
            <c:numRef>
              <c:f>'incidence per patient'!$A$2:$A$8</c:f>
              <c:numCache>
                <c:formatCode>General</c:formatCode>
                <c:ptCount val="7"/>
                <c:pt idx="0">
                  <c:v>0</c:v>
                </c:pt>
                <c:pt idx="1">
                  <c:v>6</c:v>
                </c:pt>
                <c:pt idx="2">
                  <c:v>12</c:v>
                </c:pt>
                <c:pt idx="3">
                  <c:v>18</c:v>
                </c:pt>
                <c:pt idx="4">
                  <c:v>24</c:v>
                </c:pt>
                <c:pt idx="5">
                  <c:v>30</c:v>
                </c:pt>
                <c:pt idx="6">
                  <c:v>36</c:v>
                </c:pt>
              </c:numCache>
            </c:numRef>
          </c:cat>
          <c:val>
            <c:numRef>
              <c:f>'incidence per patient'!$D$2:$D$8</c:f>
              <c:numCache>
                <c:formatCode>0.0</c:formatCode>
                <c:ptCount val="7"/>
                <c:pt idx="0">
                  <c:v>1.2857142857142858</c:v>
                </c:pt>
                <c:pt idx="1">
                  <c:v>1.3703703703703705</c:v>
                </c:pt>
                <c:pt idx="2">
                  <c:v>1.5384615384615385</c:v>
                </c:pt>
                <c:pt idx="3">
                  <c:v>1.9523809523809523</c:v>
                </c:pt>
                <c:pt idx="4">
                  <c:v>2.3043478260869565</c:v>
                </c:pt>
                <c:pt idx="5">
                  <c:v>2.5</c:v>
                </c:pt>
                <c:pt idx="6">
                  <c:v>4</c:v>
                </c:pt>
              </c:numCache>
            </c:numRef>
          </c:val>
          <c:extLst>
            <c:ext xmlns:c16="http://schemas.microsoft.com/office/drawing/2014/chart" uri="{C3380CC4-5D6E-409C-BE32-E72D297353CC}">
              <c16:uniqueId val="{00000002-739F-4081-B4A7-C5FB3C452FE1}"/>
            </c:ext>
          </c:extLst>
        </c:ser>
        <c:dLbls>
          <c:showLegendKey val="0"/>
          <c:showVal val="0"/>
          <c:showCatName val="0"/>
          <c:showSerName val="0"/>
          <c:showPercent val="0"/>
          <c:showBubbleSize val="0"/>
        </c:dLbls>
        <c:gapWidth val="150"/>
        <c:overlap val="100"/>
        <c:axId val="89762144"/>
        <c:axId val="89762704"/>
      </c:barChart>
      <c:catAx>
        <c:axId val="89762144"/>
        <c:scaling>
          <c:orientation val="minMax"/>
        </c:scaling>
        <c:delete val="0"/>
        <c:axPos val="b"/>
        <c:title>
          <c:tx>
            <c:rich>
              <a:bodyPr/>
              <a:lstStyle/>
              <a:p>
                <a:pPr>
                  <a:defRPr sz="1400">
                    <a:latin typeface="Arial" panose="020B0604020202020204" pitchFamily="34" charset="0"/>
                    <a:cs typeface="Arial" panose="020B0604020202020204" pitchFamily="34" charset="0"/>
                  </a:defRPr>
                </a:pPr>
                <a:r>
                  <a:rPr lang="en-US" sz="1400">
                    <a:latin typeface="Arial" panose="020B0604020202020204" pitchFamily="34" charset="0"/>
                    <a:cs typeface="Arial" panose="020B0604020202020204" pitchFamily="34" charset="0"/>
                  </a:rPr>
                  <a:t>Time in Treatment (months)</a:t>
                </a:r>
              </a:p>
            </c:rich>
          </c:tx>
          <c:layout/>
          <c:overlay val="0"/>
        </c:title>
        <c:numFmt formatCode="General" sourceLinked="1"/>
        <c:majorTickMark val="out"/>
        <c:minorTickMark val="none"/>
        <c:tickLblPos val="nextTo"/>
        <c:spPr>
          <a:ln w="63500">
            <a:solidFill>
              <a:schemeClr val="tx1"/>
            </a:solidFill>
          </a:ln>
        </c:spPr>
        <c:txPr>
          <a:bodyPr/>
          <a:lstStyle/>
          <a:p>
            <a:pPr>
              <a:defRPr sz="1400" b="1">
                <a:latin typeface="Arial" panose="020B0604020202020204" pitchFamily="34" charset="0"/>
                <a:cs typeface="Arial" panose="020B0604020202020204" pitchFamily="34" charset="0"/>
              </a:defRPr>
            </a:pPr>
            <a:endParaRPr lang="en-US"/>
          </a:p>
        </c:txPr>
        <c:crossAx val="89762704"/>
        <c:crosses val="autoZero"/>
        <c:auto val="1"/>
        <c:lblAlgn val="ctr"/>
        <c:lblOffset val="100"/>
        <c:noMultiLvlLbl val="0"/>
      </c:catAx>
      <c:valAx>
        <c:axId val="89762704"/>
        <c:scaling>
          <c:orientation val="minMax"/>
        </c:scaling>
        <c:delete val="0"/>
        <c:axPos val="l"/>
        <c:title>
          <c:tx>
            <c:rich>
              <a:bodyPr rot="-5400000" vert="horz"/>
              <a:lstStyle/>
              <a:p>
                <a:pPr>
                  <a:defRPr sz="1400">
                    <a:latin typeface="Arial" panose="020B0604020202020204" pitchFamily="34" charset="0"/>
                    <a:cs typeface="Arial" panose="020B0604020202020204" pitchFamily="34" charset="0"/>
                  </a:defRPr>
                </a:pPr>
                <a:r>
                  <a:rPr lang="en-US" sz="1400">
                    <a:latin typeface="Arial" panose="020B0604020202020204" pitchFamily="34" charset="0"/>
                    <a:cs typeface="Arial" panose="020B0604020202020204" pitchFamily="34" charset="0"/>
                  </a:rPr>
                  <a:t>Number of lesions per patient </a:t>
                </a:r>
              </a:p>
            </c:rich>
          </c:tx>
          <c:layout/>
          <c:overlay val="0"/>
        </c:title>
        <c:numFmt formatCode="0.0" sourceLinked="1"/>
        <c:majorTickMark val="out"/>
        <c:minorTickMark val="none"/>
        <c:tickLblPos val="nextTo"/>
        <c:spPr>
          <a:ln w="63500">
            <a:solidFill>
              <a:schemeClr val="tx1"/>
            </a:solidFill>
          </a:ln>
        </c:spPr>
        <c:txPr>
          <a:bodyPr/>
          <a:lstStyle/>
          <a:p>
            <a:pPr>
              <a:defRPr sz="1400" b="1">
                <a:latin typeface="Arial" panose="020B0604020202020204" pitchFamily="34" charset="0"/>
                <a:cs typeface="Arial" panose="020B0604020202020204" pitchFamily="34" charset="0"/>
              </a:defRPr>
            </a:pPr>
            <a:endParaRPr lang="en-US"/>
          </a:p>
        </c:txPr>
        <c:crossAx val="89762144"/>
        <c:crosses val="autoZero"/>
        <c:crossBetween val="between"/>
      </c:valAx>
    </c:plotArea>
    <c:legend>
      <c:legendPos val="r"/>
      <c:layout>
        <c:manualLayout>
          <c:xMode val="edge"/>
          <c:yMode val="edge"/>
          <c:x val="0.16908316374632307"/>
          <c:y val="0.13421126784752219"/>
          <c:w val="0.10949675602515249"/>
          <c:h val="0.12985006719943953"/>
        </c:manualLayout>
      </c:layout>
      <c:overlay val="0"/>
      <c:txPr>
        <a:bodyPr/>
        <a:lstStyle/>
        <a:p>
          <a:pPr>
            <a:defRPr sz="1400" b="1">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latin typeface="Arial" panose="020B0604020202020204" pitchFamily="34" charset="0"/>
                <a:cs typeface="Arial" panose="020B0604020202020204" pitchFamily="34" charset="0"/>
              </a:defRPr>
            </a:pPr>
            <a:r>
              <a:rPr lang="en-US" sz="2400" dirty="0">
                <a:latin typeface="Arial" panose="020B0604020202020204" pitchFamily="34" charset="0"/>
                <a:cs typeface="Arial" panose="020B0604020202020204" pitchFamily="34" charset="0"/>
              </a:rPr>
              <a:t>Average Area of WSL versus the Time of Orthodontic Treatment</a:t>
            </a:r>
          </a:p>
        </c:rich>
      </c:tx>
      <c:layout>
        <c:manualLayout>
          <c:xMode val="edge"/>
          <c:yMode val="edge"/>
          <c:x val="0.15936238857947474"/>
          <c:y val="6.9098016975001772E-2"/>
        </c:manualLayout>
      </c:layout>
      <c:overlay val="0"/>
    </c:title>
    <c:autoTitleDeleted val="0"/>
    <c:plotArea>
      <c:layout>
        <c:manualLayout>
          <c:layoutTarget val="inner"/>
          <c:xMode val="edge"/>
          <c:yMode val="edge"/>
          <c:x val="0.13143869985290604"/>
          <c:y val="1.2865392684393188E-2"/>
          <c:w val="0.86856128624298401"/>
          <c:h val="0.75985601127637092"/>
        </c:manualLayout>
      </c:layout>
      <c:lineChart>
        <c:grouping val="standard"/>
        <c:varyColors val="0"/>
        <c:ser>
          <c:idx val="1"/>
          <c:order val="0"/>
          <c:tx>
            <c:strRef>
              <c:f>'summary 28 patients'!$AG$2</c:f>
              <c:strCache>
                <c:ptCount val="1"/>
                <c:pt idx="0">
                  <c:v>5-5 area</c:v>
                </c:pt>
              </c:strCache>
            </c:strRef>
          </c:tx>
          <c:spPr>
            <a:ln w="63500">
              <a:solidFill>
                <a:srgbClr val="FF0000"/>
              </a:solidFill>
            </a:ln>
          </c:spPr>
          <c:marker>
            <c:symbol val="diamond"/>
            <c:size val="18"/>
            <c:spPr>
              <a:solidFill>
                <a:srgbClr val="FF0000"/>
              </a:solidFill>
              <a:ln>
                <a:solidFill>
                  <a:srgbClr val="FF0000"/>
                </a:solidFill>
              </a:ln>
            </c:spPr>
          </c:marker>
          <c:cat>
            <c:numRef>
              <c:f>'summary 28 patients'!$AF$11:$AF$17</c:f>
              <c:numCache>
                <c:formatCode>General</c:formatCode>
                <c:ptCount val="7"/>
                <c:pt idx="0">
                  <c:v>0</c:v>
                </c:pt>
                <c:pt idx="1">
                  <c:v>6</c:v>
                </c:pt>
                <c:pt idx="2">
                  <c:v>12</c:v>
                </c:pt>
                <c:pt idx="3">
                  <c:v>18</c:v>
                </c:pt>
                <c:pt idx="4">
                  <c:v>24</c:v>
                </c:pt>
                <c:pt idx="5">
                  <c:v>30</c:v>
                </c:pt>
                <c:pt idx="6">
                  <c:v>36</c:v>
                </c:pt>
              </c:numCache>
            </c:numRef>
          </c:cat>
          <c:val>
            <c:numRef>
              <c:f>'summary 28 patients'!$AG$3:$AG$9</c:f>
              <c:numCache>
                <c:formatCode>0.0</c:formatCode>
                <c:ptCount val="7"/>
                <c:pt idx="0">
                  <c:v>14.533571428571429</c:v>
                </c:pt>
                <c:pt idx="1">
                  <c:v>24.989174074074068</c:v>
                </c:pt>
                <c:pt idx="2">
                  <c:v>36.869134615384617</c:v>
                </c:pt>
                <c:pt idx="3">
                  <c:v>43.802476190476192</c:v>
                </c:pt>
                <c:pt idx="4">
                  <c:v>44.165086956521733</c:v>
                </c:pt>
                <c:pt idx="5">
                  <c:v>56.123391666666663</c:v>
                </c:pt>
                <c:pt idx="6">
                  <c:v>89.753999999999991</c:v>
                </c:pt>
              </c:numCache>
            </c:numRef>
          </c:val>
          <c:smooth val="0"/>
          <c:extLst>
            <c:ext xmlns:c16="http://schemas.microsoft.com/office/drawing/2014/chart" uri="{C3380CC4-5D6E-409C-BE32-E72D297353CC}">
              <c16:uniqueId val="{00000000-FFEE-41C9-BAF4-CC82C2FDAA00}"/>
            </c:ext>
          </c:extLst>
        </c:ser>
        <c:ser>
          <c:idx val="0"/>
          <c:order val="1"/>
          <c:tx>
            <c:strRef>
              <c:f>'summary 28 patients'!$AG$10</c:f>
              <c:strCache>
                <c:ptCount val="1"/>
                <c:pt idx="0">
                  <c:v>3-3 area</c:v>
                </c:pt>
              </c:strCache>
            </c:strRef>
          </c:tx>
          <c:spPr>
            <a:ln w="63500">
              <a:solidFill>
                <a:srgbClr val="0070C0"/>
              </a:solidFill>
            </a:ln>
          </c:spPr>
          <c:marker>
            <c:symbol val="triangle"/>
            <c:size val="18"/>
            <c:spPr>
              <a:solidFill>
                <a:srgbClr val="0070C0"/>
              </a:solidFill>
              <a:ln>
                <a:noFill/>
              </a:ln>
            </c:spPr>
          </c:marker>
          <c:cat>
            <c:numRef>
              <c:f>'summary 28 patients'!$AF$11:$AF$17</c:f>
              <c:numCache>
                <c:formatCode>General</c:formatCode>
                <c:ptCount val="7"/>
                <c:pt idx="0">
                  <c:v>0</c:v>
                </c:pt>
                <c:pt idx="1">
                  <c:v>6</c:v>
                </c:pt>
                <c:pt idx="2">
                  <c:v>12</c:v>
                </c:pt>
                <c:pt idx="3">
                  <c:v>18</c:v>
                </c:pt>
                <c:pt idx="4">
                  <c:v>24</c:v>
                </c:pt>
                <c:pt idx="5">
                  <c:v>30</c:v>
                </c:pt>
                <c:pt idx="6">
                  <c:v>36</c:v>
                </c:pt>
              </c:numCache>
            </c:numRef>
          </c:cat>
          <c:val>
            <c:numRef>
              <c:f>'summary 28 patients'!$AG$11:$AG$17</c:f>
              <c:numCache>
                <c:formatCode>0.0</c:formatCode>
                <c:ptCount val="7"/>
                <c:pt idx="0">
                  <c:v>9.4611071428571449</c:v>
                </c:pt>
                <c:pt idx="1">
                  <c:v>14.962174074074074</c:v>
                </c:pt>
                <c:pt idx="2">
                  <c:v>19.867711538461535</c:v>
                </c:pt>
                <c:pt idx="3">
                  <c:v>23.700571428571433</c:v>
                </c:pt>
                <c:pt idx="4">
                  <c:v>22.685999999999996</c:v>
                </c:pt>
                <c:pt idx="5">
                  <c:v>28.180724999999999</c:v>
                </c:pt>
                <c:pt idx="6">
                  <c:v>42.57</c:v>
                </c:pt>
              </c:numCache>
            </c:numRef>
          </c:val>
          <c:smooth val="0"/>
          <c:extLst>
            <c:ext xmlns:c16="http://schemas.microsoft.com/office/drawing/2014/chart" uri="{C3380CC4-5D6E-409C-BE32-E72D297353CC}">
              <c16:uniqueId val="{00000001-FFEE-41C9-BAF4-CC82C2FDAA00}"/>
            </c:ext>
          </c:extLst>
        </c:ser>
        <c:dLbls>
          <c:showLegendKey val="0"/>
          <c:showVal val="0"/>
          <c:showCatName val="0"/>
          <c:showSerName val="0"/>
          <c:showPercent val="0"/>
          <c:showBubbleSize val="0"/>
        </c:dLbls>
        <c:marker val="1"/>
        <c:smooth val="0"/>
        <c:axId val="89765504"/>
        <c:axId val="89766064"/>
      </c:lineChart>
      <c:catAx>
        <c:axId val="89765504"/>
        <c:scaling>
          <c:orientation val="minMax"/>
        </c:scaling>
        <c:delete val="0"/>
        <c:axPos val="b"/>
        <c:title>
          <c:tx>
            <c:rich>
              <a:bodyPr/>
              <a:lstStyle/>
              <a:p>
                <a:pPr>
                  <a:defRPr sz="1400">
                    <a:latin typeface="Arial" panose="020B0604020202020204" pitchFamily="34" charset="0"/>
                    <a:cs typeface="Arial" panose="020B0604020202020204" pitchFamily="34" charset="0"/>
                  </a:defRPr>
                </a:pPr>
                <a:r>
                  <a:rPr lang="en-US" sz="1400">
                    <a:latin typeface="Arial" panose="020B0604020202020204" pitchFamily="34" charset="0"/>
                    <a:cs typeface="Arial" panose="020B0604020202020204" pitchFamily="34" charset="0"/>
                  </a:rPr>
                  <a:t>Time in treatment (months)</a:t>
                </a:r>
              </a:p>
            </c:rich>
          </c:tx>
          <c:layout/>
          <c:overlay val="0"/>
        </c:title>
        <c:numFmt formatCode="General" sourceLinked="1"/>
        <c:majorTickMark val="out"/>
        <c:minorTickMark val="none"/>
        <c:tickLblPos val="nextTo"/>
        <c:spPr>
          <a:ln w="63500">
            <a:solidFill>
              <a:schemeClr val="tx1"/>
            </a:solidFill>
          </a:ln>
        </c:spPr>
        <c:txPr>
          <a:bodyPr/>
          <a:lstStyle/>
          <a:p>
            <a:pPr>
              <a:defRPr sz="1400" b="1">
                <a:latin typeface="Arial" panose="020B0604020202020204" pitchFamily="34" charset="0"/>
                <a:cs typeface="Arial" panose="020B0604020202020204" pitchFamily="34" charset="0"/>
              </a:defRPr>
            </a:pPr>
            <a:endParaRPr lang="en-US"/>
          </a:p>
        </c:txPr>
        <c:crossAx val="89766064"/>
        <c:crosses val="autoZero"/>
        <c:auto val="1"/>
        <c:lblAlgn val="ctr"/>
        <c:lblOffset val="100"/>
        <c:noMultiLvlLbl val="0"/>
      </c:catAx>
      <c:valAx>
        <c:axId val="89766064"/>
        <c:scaling>
          <c:orientation val="minMax"/>
        </c:scaling>
        <c:delete val="0"/>
        <c:axPos val="l"/>
        <c:title>
          <c:tx>
            <c:rich>
              <a:bodyPr rot="-5400000" vert="horz"/>
              <a:lstStyle/>
              <a:p>
                <a:pPr>
                  <a:defRPr sz="1400" b="1">
                    <a:latin typeface="Arial" panose="020B0604020202020204" pitchFamily="34" charset="0"/>
                    <a:cs typeface="Arial" panose="020B0604020202020204" pitchFamily="34" charset="0"/>
                  </a:defRPr>
                </a:pPr>
                <a:r>
                  <a:rPr lang="en-US" sz="1400" b="1">
                    <a:latin typeface="Arial" panose="020B0604020202020204" pitchFamily="34" charset="0"/>
                    <a:cs typeface="Arial" panose="020B0604020202020204" pitchFamily="34" charset="0"/>
                  </a:rPr>
                  <a:t>Area of WSL/patient  (mm</a:t>
                </a:r>
                <a:r>
                  <a:rPr lang="en-US" sz="1400" b="1" baseline="30000">
                    <a:latin typeface="Arial" panose="020B0604020202020204" pitchFamily="34" charset="0"/>
                    <a:cs typeface="Arial" panose="020B0604020202020204" pitchFamily="34" charset="0"/>
                  </a:rPr>
                  <a:t>2</a:t>
                </a:r>
                <a:r>
                  <a:rPr lang="en-US" sz="1400" b="1">
                    <a:latin typeface="Arial" panose="020B0604020202020204" pitchFamily="34" charset="0"/>
                    <a:cs typeface="Arial" panose="020B0604020202020204" pitchFamily="34" charset="0"/>
                  </a:rPr>
                  <a:t>)</a:t>
                </a:r>
              </a:p>
            </c:rich>
          </c:tx>
          <c:layout/>
          <c:overlay val="0"/>
        </c:title>
        <c:numFmt formatCode="0.0" sourceLinked="1"/>
        <c:majorTickMark val="out"/>
        <c:minorTickMark val="none"/>
        <c:tickLblPos val="nextTo"/>
        <c:spPr>
          <a:ln w="63500">
            <a:solidFill>
              <a:schemeClr val="tx1"/>
            </a:solidFill>
          </a:ln>
        </c:spPr>
        <c:txPr>
          <a:bodyPr/>
          <a:lstStyle/>
          <a:p>
            <a:pPr>
              <a:defRPr sz="1400" b="1">
                <a:latin typeface="Arial" panose="020B0604020202020204" pitchFamily="34" charset="0"/>
                <a:cs typeface="Arial" panose="020B0604020202020204" pitchFamily="34" charset="0"/>
              </a:defRPr>
            </a:pPr>
            <a:endParaRPr lang="en-US"/>
          </a:p>
        </c:txPr>
        <c:crossAx val="89765504"/>
        <c:crosses val="autoZero"/>
        <c:crossBetween val="between"/>
      </c:valAx>
    </c:plotArea>
    <c:legend>
      <c:legendPos val="r"/>
      <c:layout>
        <c:manualLayout>
          <c:xMode val="edge"/>
          <c:yMode val="edge"/>
          <c:x val="0.20486891779116512"/>
          <c:y val="0.29585859883712429"/>
          <c:w val="0.15461095664616234"/>
          <c:h val="7.3038482015244224E-2"/>
        </c:manualLayout>
      </c:layout>
      <c:overlay val="1"/>
      <c:txPr>
        <a:bodyPr/>
        <a:lstStyle/>
        <a:p>
          <a:pPr>
            <a:defRPr sz="1400" b="1">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3634723"/>
            <a:ext cx="27980640" cy="940816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24871680"/>
            <a:ext cx="23042880" cy="1121664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C6BA68-00E4-4CF5-9771-6B1119A7662D}"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40935-2348-4935-948E-5724AC482E8C}" type="slidenum">
              <a:rPr lang="en-US" smtClean="0"/>
              <a:t>‹#›</a:t>
            </a:fld>
            <a:endParaRPr lang="en-US"/>
          </a:p>
        </p:txBody>
      </p:sp>
    </p:spTree>
    <p:extLst>
      <p:ext uri="{BB962C8B-B14F-4D97-AF65-F5344CB8AC3E}">
        <p14:creationId xmlns:p14="http://schemas.microsoft.com/office/powerpoint/2010/main" val="1170186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6BA68-00E4-4CF5-9771-6B1119A7662D}"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40935-2348-4935-948E-5724AC482E8C}" type="slidenum">
              <a:rPr lang="en-US" smtClean="0"/>
              <a:t>‹#›</a:t>
            </a:fld>
            <a:endParaRPr lang="en-US"/>
          </a:p>
        </p:txBody>
      </p:sp>
    </p:spTree>
    <p:extLst>
      <p:ext uri="{BB962C8B-B14F-4D97-AF65-F5344CB8AC3E}">
        <p14:creationId xmlns:p14="http://schemas.microsoft.com/office/powerpoint/2010/main" val="2826581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919310" y="11247123"/>
            <a:ext cx="26660477" cy="23968455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26459" y="11247123"/>
            <a:ext cx="79444213" cy="2396845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6BA68-00E4-4CF5-9771-6B1119A7662D}"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40935-2348-4935-948E-5724AC482E8C}" type="slidenum">
              <a:rPr lang="en-US" smtClean="0"/>
              <a:t>‹#›</a:t>
            </a:fld>
            <a:endParaRPr lang="en-US"/>
          </a:p>
        </p:txBody>
      </p:sp>
    </p:spTree>
    <p:extLst>
      <p:ext uri="{BB962C8B-B14F-4D97-AF65-F5344CB8AC3E}">
        <p14:creationId xmlns:p14="http://schemas.microsoft.com/office/powerpoint/2010/main" val="2332880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6BA68-00E4-4CF5-9771-6B1119A7662D}"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40935-2348-4935-948E-5724AC482E8C}" type="slidenum">
              <a:rPr lang="en-US" smtClean="0"/>
              <a:t>‹#›</a:t>
            </a:fld>
            <a:endParaRPr lang="en-US"/>
          </a:p>
        </p:txBody>
      </p:sp>
    </p:spTree>
    <p:extLst>
      <p:ext uri="{BB962C8B-B14F-4D97-AF65-F5344CB8AC3E}">
        <p14:creationId xmlns:p14="http://schemas.microsoft.com/office/powerpoint/2010/main" val="2982533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28204163"/>
            <a:ext cx="27980640" cy="871728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18602966"/>
            <a:ext cx="27980640" cy="9601197"/>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C6BA68-00E4-4CF5-9771-6B1119A7662D}"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40935-2348-4935-948E-5724AC482E8C}" type="slidenum">
              <a:rPr lang="en-US" smtClean="0"/>
              <a:t>‹#›</a:t>
            </a:fld>
            <a:endParaRPr lang="en-US"/>
          </a:p>
        </p:txBody>
      </p:sp>
    </p:spTree>
    <p:extLst>
      <p:ext uri="{BB962C8B-B14F-4D97-AF65-F5344CB8AC3E}">
        <p14:creationId xmlns:p14="http://schemas.microsoft.com/office/powerpoint/2010/main" val="1038177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26457" y="65542163"/>
            <a:ext cx="53052343" cy="185389517"/>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527442" y="65542163"/>
            <a:ext cx="53052347" cy="185389517"/>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C6BA68-00E4-4CF5-9771-6B1119A7662D}" type="datetimeFigureOut">
              <a:rPr lang="en-US" smtClean="0"/>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40935-2348-4935-948E-5724AC482E8C}" type="slidenum">
              <a:rPr lang="en-US" smtClean="0"/>
              <a:t>‹#›</a:t>
            </a:fld>
            <a:endParaRPr lang="en-US"/>
          </a:p>
        </p:txBody>
      </p:sp>
    </p:spTree>
    <p:extLst>
      <p:ext uri="{BB962C8B-B14F-4D97-AF65-F5344CB8AC3E}">
        <p14:creationId xmlns:p14="http://schemas.microsoft.com/office/powerpoint/2010/main" val="1101426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1757683"/>
            <a:ext cx="29626560"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9824723"/>
            <a:ext cx="14544677" cy="409447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1645920" y="13919200"/>
            <a:ext cx="14544677"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9824723"/>
            <a:ext cx="14550390" cy="409447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16722092" y="13919200"/>
            <a:ext cx="14550390"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C6BA68-00E4-4CF5-9771-6B1119A7662D}" type="datetimeFigureOut">
              <a:rPr lang="en-US" smtClean="0"/>
              <a:t>3/8/2022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E40935-2348-4935-948E-5724AC482E8C}" type="slidenum">
              <a:rPr lang="en-US" smtClean="0"/>
              <a:t>‹#›</a:t>
            </a:fld>
            <a:endParaRPr lang="en-US"/>
          </a:p>
        </p:txBody>
      </p:sp>
    </p:spTree>
    <p:extLst>
      <p:ext uri="{BB962C8B-B14F-4D97-AF65-F5344CB8AC3E}">
        <p14:creationId xmlns:p14="http://schemas.microsoft.com/office/powerpoint/2010/main" val="2400489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C6BA68-00E4-4CF5-9771-6B1119A7662D}" type="datetimeFigureOut">
              <a:rPr lang="en-US" smtClean="0"/>
              <a:t>3/8/2022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E40935-2348-4935-948E-5724AC482E8C}" type="slidenum">
              <a:rPr lang="en-US" smtClean="0"/>
              <a:t>‹#›</a:t>
            </a:fld>
            <a:endParaRPr lang="en-US"/>
          </a:p>
        </p:txBody>
      </p:sp>
    </p:spTree>
    <p:extLst>
      <p:ext uri="{BB962C8B-B14F-4D97-AF65-F5344CB8AC3E}">
        <p14:creationId xmlns:p14="http://schemas.microsoft.com/office/powerpoint/2010/main" val="2218036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6BA68-00E4-4CF5-9771-6B1119A7662D}" type="datetimeFigureOut">
              <a:rPr lang="en-US" smtClean="0"/>
              <a:t>3/8/2022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E40935-2348-4935-948E-5724AC482E8C}" type="slidenum">
              <a:rPr lang="en-US" smtClean="0"/>
              <a:t>‹#›</a:t>
            </a:fld>
            <a:endParaRPr lang="en-US"/>
          </a:p>
        </p:txBody>
      </p:sp>
    </p:spTree>
    <p:extLst>
      <p:ext uri="{BB962C8B-B14F-4D97-AF65-F5344CB8AC3E}">
        <p14:creationId xmlns:p14="http://schemas.microsoft.com/office/powerpoint/2010/main" val="423981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1747520"/>
            <a:ext cx="10829927" cy="743712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2870180" y="1747523"/>
            <a:ext cx="18402300" cy="37459923"/>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2" y="9184643"/>
            <a:ext cx="10829927" cy="30022803"/>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C6BA68-00E4-4CF5-9771-6B1119A7662D}" type="datetimeFigureOut">
              <a:rPr lang="en-US" smtClean="0"/>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40935-2348-4935-948E-5724AC482E8C}" type="slidenum">
              <a:rPr lang="en-US" smtClean="0"/>
              <a:t>‹#›</a:t>
            </a:fld>
            <a:endParaRPr lang="en-US"/>
          </a:p>
        </p:txBody>
      </p:sp>
    </p:spTree>
    <p:extLst>
      <p:ext uri="{BB962C8B-B14F-4D97-AF65-F5344CB8AC3E}">
        <p14:creationId xmlns:p14="http://schemas.microsoft.com/office/powerpoint/2010/main" val="2989180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30723840"/>
            <a:ext cx="19751040" cy="3627123"/>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6452237" y="3921760"/>
            <a:ext cx="19751040" cy="2633472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6452237" y="34350963"/>
            <a:ext cx="19751040" cy="5151117"/>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C6BA68-00E4-4CF5-9771-6B1119A7662D}" type="datetimeFigureOut">
              <a:rPr lang="en-US" smtClean="0"/>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40935-2348-4935-948E-5724AC482E8C}" type="slidenum">
              <a:rPr lang="en-US" smtClean="0"/>
              <a:t>‹#›</a:t>
            </a:fld>
            <a:endParaRPr lang="en-US"/>
          </a:p>
        </p:txBody>
      </p:sp>
    </p:spTree>
    <p:extLst>
      <p:ext uri="{BB962C8B-B14F-4D97-AF65-F5344CB8AC3E}">
        <p14:creationId xmlns:p14="http://schemas.microsoft.com/office/powerpoint/2010/main" val="2522772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1757683"/>
            <a:ext cx="29626560" cy="73152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10241283"/>
            <a:ext cx="29626560" cy="28966163"/>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40680643"/>
            <a:ext cx="7680960" cy="23368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E5C6BA68-00E4-4CF5-9771-6B1119A7662D}" type="datetimeFigureOut">
              <a:rPr lang="en-US" smtClean="0"/>
              <a:t>3/8/2022</a:t>
            </a:fld>
            <a:endParaRPr lang="en-US"/>
          </a:p>
        </p:txBody>
      </p:sp>
      <p:sp>
        <p:nvSpPr>
          <p:cNvPr id="5" name="Footer Placeholder 4"/>
          <p:cNvSpPr>
            <a:spLocks noGrp="1"/>
          </p:cNvSpPr>
          <p:nvPr>
            <p:ph type="ftr" sz="quarter" idx="3"/>
          </p:nvPr>
        </p:nvSpPr>
        <p:spPr>
          <a:xfrm>
            <a:off x="11247120" y="40680643"/>
            <a:ext cx="10424160" cy="23368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40680643"/>
            <a:ext cx="7680960" cy="23368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B7E40935-2348-4935-948E-5724AC482E8C}" type="slidenum">
              <a:rPr lang="en-US" smtClean="0"/>
              <a:t>‹#›</a:t>
            </a:fld>
            <a:endParaRPr lang="en-US"/>
          </a:p>
        </p:txBody>
      </p:sp>
    </p:spTree>
    <p:extLst>
      <p:ext uri="{BB962C8B-B14F-4D97-AF65-F5344CB8AC3E}">
        <p14:creationId xmlns:p14="http://schemas.microsoft.com/office/powerpoint/2010/main" val="807831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314742"/>
            <a:ext cx="32918401" cy="1938992"/>
          </a:xfrm>
          <a:prstGeom prst="rect">
            <a:avLst/>
          </a:prstGeom>
          <a:solidFill>
            <a:schemeClr val="tx1"/>
          </a:solidFill>
        </p:spPr>
        <p:txBody>
          <a:bodyPr wrap="square">
            <a:spAutoFit/>
          </a:bodyPr>
          <a:lstStyle/>
          <a:p>
            <a:pPr marL="1831975" lvl="1">
              <a:tabLst>
                <a:tab pos="1828800" algn="l"/>
              </a:tabLst>
            </a:pPr>
            <a:r>
              <a:rPr lang="en-US" sz="7200" b="1" dirty="0" smtClean="0">
                <a:solidFill>
                  <a:schemeClr val="bg1"/>
                </a:solidFill>
                <a:latin typeface="Arial" panose="020B0604020202020204" pitchFamily="34" charset="0"/>
                <a:cs typeface="Arial" panose="020B0604020202020204" pitchFamily="34" charset="0"/>
              </a:rPr>
              <a:t>Title of the Presentation </a:t>
            </a:r>
          </a:p>
          <a:p>
            <a:pPr marL="1831975" lvl="1">
              <a:tabLst>
                <a:tab pos="1828800" algn="l"/>
              </a:tabLst>
            </a:pPr>
            <a:r>
              <a:rPr lang="en-US" sz="4800" b="1" dirty="0" smtClean="0">
                <a:solidFill>
                  <a:schemeClr val="bg1"/>
                </a:solidFill>
                <a:latin typeface="Arial" panose="020B0604020202020204" pitchFamily="34" charset="0"/>
                <a:cs typeface="Arial" panose="020B0604020202020204" pitchFamily="34" charset="0"/>
              </a:rPr>
              <a:t>Author’s First name Initial Last name, </a:t>
            </a:r>
            <a:r>
              <a:rPr lang="en-US" sz="4800" b="1" dirty="0">
                <a:solidFill>
                  <a:schemeClr val="bg1"/>
                </a:solidFill>
                <a:latin typeface="Arial" panose="020B0604020202020204" pitchFamily="34" charset="0"/>
                <a:cs typeface="Arial" panose="020B0604020202020204" pitchFamily="34" charset="0"/>
              </a:rPr>
              <a:t>First name Initial Last name</a:t>
            </a:r>
            <a:r>
              <a:rPr lang="en-US" sz="4800" b="1" dirty="0" smtClean="0">
                <a:solidFill>
                  <a:schemeClr val="bg1"/>
                </a:solidFill>
                <a:latin typeface="Arial" panose="020B0604020202020204" pitchFamily="34" charset="0"/>
                <a:cs typeface="Arial" panose="020B0604020202020204" pitchFamily="34" charset="0"/>
              </a:rPr>
              <a:t> </a:t>
            </a:r>
            <a:endParaRPr lang="en-US" sz="4800" b="1"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432925" y="4114800"/>
            <a:ext cx="15569075" cy="1569660"/>
          </a:xfrm>
          <a:prstGeom prst="rect">
            <a:avLst/>
          </a:prstGeom>
          <a:ln w="25400" cmpd="sng">
            <a:noFill/>
          </a:ln>
        </p:spPr>
        <p:txBody>
          <a:bodyPr wrap="square">
            <a:spAutoFit/>
          </a:bodyPr>
          <a:lstStyle/>
          <a:p>
            <a:pPr algn="ctr"/>
            <a:endParaRPr lang="en-US" sz="2400" dirty="0">
              <a:latin typeface="Arial" panose="020B0604020202020204" pitchFamily="34" charset="0"/>
              <a:cs typeface="Arial" panose="020B0604020202020204" pitchFamily="34" charset="0"/>
            </a:endParaRPr>
          </a:p>
          <a:p>
            <a:pPr algn="ctr"/>
            <a:r>
              <a:rPr lang="en-US" sz="3600" dirty="0" smtClean="0">
                <a:latin typeface="Arial" panose="020B0604020202020204" pitchFamily="34" charset="0"/>
                <a:cs typeface="Arial" panose="020B0604020202020204" pitchFamily="34" charset="0"/>
              </a:rPr>
              <a:t>(Abstract is required by AADR, but for other venues you can use a summary)</a:t>
            </a:r>
          </a:p>
        </p:txBody>
      </p:sp>
      <p:sp>
        <p:nvSpPr>
          <p:cNvPr id="9" name="TextBox 8"/>
          <p:cNvSpPr txBox="1"/>
          <p:nvPr/>
        </p:nvSpPr>
        <p:spPr>
          <a:xfrm>
            <a:off x="586710" y="29618434"/>
            <a:ext cx="15550025" cy="1200329"/>
          </a:xfrm>
          <a:prstGeom prst="rect">
            <a:avLst/>
          </a:prstGeom>
          <a:noFill/>
          <a:ln w="25400">
            <a:solidFill>
              <a:schemeClr val="tx1"/>
            </a:solidFill>
          </a:ln>
        </p:spPr>
        <p:txBody>
          <a:bodyPr wrap="square" rtlCol="0">
            <a:spAutoFit/>
          </a:bodyPr>
          <a:lstStyle/>
          <a:p>
            <a:r>
              <a:rPr lang="en-US" sz="3600" dirty="0" smtClean="0">
                <a:latin typeface="Arial" panose="020B0604020202020204" pitchFamily="34" charset="0"/>
                <a:cs typeface="Arial" panose="020B0604020202020204" pitchFamily="34" charset="0"/>
              </a:rPr>
              <a:t>Determine………</a:t>
            </a:r>
          </a:p>
          <a:p>
            <a:endParaRPr lang="en-US" sz="3600" dirty="0" smtClean="0">
              <a:latin typeface="Arial" panose="020B0604020202020204" pitchFamily="34" charset="0"/>
              <a:cs typeface="Arial" panose="020B0604020202020204" pitchFamily="34" charset="0"/>
            </a:endParaRPr>
          </a:p>
        </p:txBody>
      </p:sp>
      <p:pic>
        <p:nvPicPr>
          <p:cNvPr id="10" name="Picture 2" descr="C:\Users\cohenev\Desktop\ws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445" y="18978541"/>
            <a:ext cx="11854169" cy="841646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86711" y="33034069"/>
            <a:ext cx="15550024" cy="2862322"/>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(Identify the intervention investigated, the materials studied, or unique circumstances .</a:t>
            </a:r>
          </a:p>
          <a:p>
            <a:r>
              <a:rPr lang="en-US" sz="3600" dirty="0" smtClean="0">
                <a:latin typeface="Arial" panose="020B0604020202020204" pitchFamily="34" charset="0"/>
                <a:cs typeface="Arial" panose="020B0604020202020204" pitchFamily="34" charset="0"/>
              </a:rPr>
              <a:t>Give the trade name of any product and identify the company, city and state.  This identification is give ONCE, and then referred to by an acronym , or generic term , in other references to the material.)</a:t>
            </a:r>
          </a:p>
        </p:txBody>
      </p:sp>
      <p:sp>
        <p:nvSpPr>
          <p:cNvPr id="12" name="TextBox 11"/>
          <p:cNvSpPr txBox="1"/>
          <p:nvPr/>
        </p:nvSpPr>
        <p:spPr>
          <a:xfrm>
            <a:off x="16992599" y="4112835"/>
            <a:ext cx="15363209" cy="2308324"/>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(Describe the method used, using pictures or schematics as needed.  “A picture is worth a thousand words.”  This could be a Consort Flow Chart.)</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	Example:</a:t>
            </a:r>
          </a:p>
          <a:p>
            <a:endParaRPr lang="en-US" sz="2400" dirty="0">
              <a:latin typeface="Arial" panose="020B0604020202020204" pitchFamily="34" charset="0"/>
              <a:cs typeface="Arial" panose="020B0604020202020204" pitchFamily="34" charset="0"/>
            </a:endParaRPr>
          </a:p>
        </p:txBody>
      </p:sp>
      <p:pic>
        <p:nvPicPr>
          <p:cNvPr id="13" name="Picture 2"/>
          <p:cNvPicPr>
            <a:picLocks noChangeAspect="1" noChangeArrowheads="1"/>
          </p:cNvPicPr>
          <p:nvPr/>
        </p:nvPicPr>
        <p:blipFill rotWithShape="1">
          <a:blip r:embed="rId3"/>
          <a:srcRect l="7872" r="8456" b="6507"/>
          <a:stretch/>
        </p:blipFill>
        <p:spPr>
          <a:xfrm>
            <a:off x="21031200" y="6096000"/>
            <a:ext cx="8610600" cy="6013020"/>
          </a:xfrm>
          <a:prstGeom prst="rect">
            <a:avLst/>
          </a:prstGeom>
          <a:ln w="19050">
            <a:solidFill>
              <a:schemeClr val="tx1"/>
            </a:solidFill>
          </a:ln>
          <a:effectLst>
            <a:outerShdw blurRad="292100" dist="139700" dir="2700000" algn="tl" rotWithShape="0">
              <a:srgbClr val="333333">
                <a:alpha val="65000"/>
              </a:srgbClr>
            </a:outerShdw>
          </a:effectLst>
        </p:spPr>
      </p:pic>
      <p:sp>
        <p:nvSpPr>
          <p:cNvPr id="14" name="Rectangle 13"/>
          <p:cNvSpPr/>
          <p:nvPr/>
        </p:nvSpPr>
        <p:spPr>
          <a:xfrm>
            <a:off x="16992599" y="37033200"/>
            <a:ext cx="15609633" cy="2308324"/>
          </a:xfrm>
          <a:prstGeom prst="rect">
            <a:avLst/>
          </a:prstGeom>
        </p:spPr>
        <p:txBody>
          <a:bodyPr wrap="square">
            <a:spAutoFit/>
          </a:bodyPr>
          <a:lstStyle/>
          <a:p>
            <a:pPr marL="742950" indent="-742950">
              <a:buFont typeface="+mj-lt"/>
              <a:buAutoNum type="arabicPeriod"/>
            </a:pPr>
            <a:r>
              <a:rPr lang="en-US" sz="3600" dirty="0" smtClean="0">
                <a:latin typeface="Arial" panose="020B0604020202020204" pitchFamily="34" charset="0"/>
                <a:cs typeface="Arial" panose="020B0604020202020204" pitchFamily="34" charset="0"/>
              </a:rPr>
              <a:t>List conclusions.  </a:t>
            </a:r>
          </a:p>
          <a:p>
            <a:pPr marL="742950" indent="-742950">
              <a:buFont typeface="+mj-lt"/>
              <a:buAutoNum type="arabicPeriod"/>
            </a:pPr>
            <a:r>
              <a:rPr lang="en-US" sz="3600" dirty="0" smtClean="0">
                <a:latin typeface="Arial" panose="020B0604020202020204" pitchFamily="34" charset="0"/>
                <a:cs typeface="Arial" panose="020B0604020202020204" pitchFamily="34" charset="0"/>
              </a:rPr>
              <a:t>Conclusions are not the results but what is learned from the results.</a:t>
            </a:r>
          </a:p>
          <a:p>
            <a:pPr marL="742950" indent="-742950">
              <a:buFont typeface="+mj-lt"/>
              <a:buAutoNum type="arabicPeriod"/>
            </a:pPr>
            <a:r>
              <a:rPr lang="en-US" sz="3600" dirty="0" smtClean="0">
                <a:latin typeface="Arial" panose="020B0604020202020204" pitchFamily="34" charset="0"/>
                <a:cs typeface="Arial" panose="020B0604020202020204" pitchFamily="34" charset="0"/>
              </a:rPr>
              <a:t>There should be one or more conclusions or at least a summary statement.  </a:t>
            </a:r>
          </a:p>
        </p:txBody>
      </p:sp>
      <p:graphicFrame>
        <p:nvGraphicFramePr>
          <p:cNvPr id="15" name="Chart 14"/>
          <p:cNvGraphicFramePr>
            <a:graphicFrameLocks noGrp="1" noChangeAspect="1"/>
          </p:cNvGraphicFramePr>
          <p:nvPr>
            <p:extLst>
              <p:ext uri="{D42A27DB-BD31-4B8C-83A1-F6EECF244321}">
                <p14:modId xmlns:p14="http://schemas.microsoft.com/office/powerpoint/2010/main" val="2280109224"/>
              </p:ext>
            </p:extLst>
          </p:nvPr>
        </p:nvGraphicFramePr>
        <p:xfrm>
          <a:off x="24645628" y="15720179"/>
          <a:ext cx="8105159" cy="59083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a:graphicFrameLocks noGrp="1" noChangeAspect="1"/>
          </p:cNvGraphicFramePr>
          <p:nvPr>
            <p:extLst>
              <p:ext uri="{D42A27DB-BD31-4B8C-83A1-F6EECF244321}">
                <p14:modId xmlns:p14="http://schemas.microsoft.com/office/powerpoint/2010/main" val="494605318"/>
              </p:ext>
            </p:extLst>
          </p:nvPr>
        </p:nvGraphicFramePr>
        <p:xfrm>
          <a:off x="17261446" y="16278224"/>
          <a:ext cx="7384182" cy="5598721"/>
        </p:xfrm>
        <a:graphic>
          <a:graphicData uri="http://schemas.openxmlformats.org/drawingml/2006/chart">
            <c:chart xmlns:c="http://schemas.openxmlformats.org/drawingml/2006/chart" xmlns:r="http://schemas.openxmlformats.org/officeDocument/2006/relationships" r:id="rId5"/>
          </a:graphicData>
        </a:graphic>
      </p:graphicFrame>
      <p:sp>
        <p:nvSpPr>
          <p:cNvPr id="17" name="Rectangle 16"/>
          <p:cNvSpPr/>
          <p:nvPr/>
        </p:nvSpPr>
        <p:spPr>
          <a:xfrm>
            <a:off x="16992599" y="41452800"/>
            <a:ext cx="15609633" cy="1200329"/>
          </a:xfrm>
          <a:prstGeom prst="rect">
            <a:avLst/>
          </a:prstGeom>
          <a:ln w="63500">
            <a:solidFill>
              <a:schemeClr val="tx1"/>
            </a:solidFill>
          </a:ln>
        </p:spPr>
        <p:txBody>
          <a:bodyPr wrap="square">
            <a:spAutoFit/>
          </a:bodyPr>
          <a:lstStyle/>
          <a:p>
            <a:r>
              <a:rPr lang="en-US" sz="3600" dirty="0" smtClean="0">
                <a:latin typeface="Arial" panose="020B0604020202020204" pitchFamily="34" charset="0"/>
                <a:cs typeface="Arial" panose="020B0604020202020204" pitchFamily="34" charset="0"/>
              </a:rPr>
              <a:t>(Identify any funding source, companies that provided any material support, assistants in the study that are not authors)  </a:t>
            </a:r>
            <a:endParaRPr lang="en-US" sz="3600" dirty="0">
              <a:latin typeface="Arial" panose="020B0604020202020204" pitchFamily="34" charset="0"/>
              <a:cs typeface="Arial" panose="020B0604020202020204" pitchFamily="34" charset="0"/>
            </a:endParaRPr>
          </a:p>
        </p:txBody>
      </p:sp>
      <p:sp>
        <p:nvSpPr>
          <p:cNvPr id="18" name="Rectangle 17"/>
          <p:cNvSpPr/>
          <p:nvPr/>
        </p:nvSpPr>
        <p:spPr>
          <a:xfrm>
            <a:off x="16992600" y="34926894"/>
            <a:ext cx="15609632" cy="1754326"/>
          </a:xfrm>
          <a:prstGeom prst="rect">
            <a:avLst/>
          </a:prstGeom>
        </p:spPr>
        <p:txBody>
          <a:bodyPr wrap="square">
            <a:spAutoFit/>
          </a:bodyPr>
          <a:lstStyle/>
          <a:p>
            <a:r>
              <a:rPr lang="en-US" sz="3600" dirty="0" smtClean="0">
                <a:latin typeface="Arial" panose="020B0604020202020204" pitchFamily="34" charset="0"/>
                <a:cs typeface="Arial" panose="020B0604020202020204" pitchFamily="34" charset="0"/>
              </a:rPr>
              <a:t>(What are the clinical implications from this investigation?)</a:t>
            </a:r>
          </a:p>
          <a:p>
            <a:endParaRPr lang="en-US" sz="3600" dirty="0">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p:txBody>
      </p:sp>
      <p:sp>
        <p:nvSpPr>
          <p:cNvPr id="19" name="TextBox 18"/>
          <p:cNvSpPr txBox="1"/>
          <p:nvPr/>
        </p:nvSpPr>
        <p:spPr>
          <a:xfrm>
            <a:off x="16992599" y="14383983"/>
            <a:ext cx="15363210" cy="1754326"/>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(Use graphs, charts and tables as much as possible. )</a:t>
            </a:r>
          </a:p>
          <a:p>
            <a:endParaRPr lang="en-US" sz="2400" dirty="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Example:</a:t>
            </a:r>
            <a:endParaRPr lang="en-US" sz="2400" dirty="0">
              <a:latin typeface="Arial" panose="020B0604020202020204" pitchFamily="34" charset="0"/>
              <a:cs typeface="Arial" panose="020B0604020202020204" pitchFamily="34" charset="0"/>
            </a:endParaRPr>
          </a:p>
        </p:txBody>
      </p:sp>
      <p:sp>
        <p:nvSpPr>
          <p:cNvPr id="27" name="TextBox 26"/>
          <p:cNvSpPr txBox="1"/>
          <p:nvPr/>
        </p:nvSpPr>
        <p:spPr>
          <a:xfrm>
            <a:off x="637099" y="5684460"/>
            <a:ext cx="15566311" cy="10248960"/>
          </a:xfrm>
          <a:prstGeom prst="rect">
            <a:avLst/>
          </a:prstGeom>
          <a:noFill/>
        </p:spPr>
        <p:txBody>
          <a:bodyPr wrap="square" rtlCol="0">
            <a:spAutoFit/>
          </a:bodyPr>
          <a:lstStyle/>
          <a:p>
            <a:r>
              <a:rPr lang="en-US" sz="6000" i="1" dirty="0" smtClean="0">
                <a:solidFill>
                  <a:srgbClr val="FF0000"/>
                </a:solidFill>
                <a:latin typeface="Arial" panose="020B0604020202020204" pitchFamily="34" charset="0"/>
                <a:cs typeface="Arial" panose="020B0604020202020204" pitchFamily="34" charset="0"/>
              </a:rPr>
              <a:t>(RED = INSTRUCTIONS: These elements can be arranged as needed to accommodate the information you want to transmit.  Use as many images as possible, and as few words as possible.  There are recommended font sizes used in this document.  This poster format creates a poster 3’ wide by 4’ tall.)</a:t>
            </a:r>
          </a:p>
          <a:p>
            <a:r>
              <a:rPr lang="en-US" sz="6000" i="1" dirty="0" smtClean="0">
                <a:solidFill>
                  <a:srgbClr val="FF0000"/>
                </a:solidFill>
                <a:latin typeface="Arial" panose="020B0604020202020204" pitchFamily="34" charset="0"/>
                <a:cs typeface="Arial" panose="020B0604020202020204" pitchFamily="34" charset="0"/>
              </a:rPr>
              <a:t>(Replace Mozart’s picture with the facial picture of the presenter or first author.)</a:t>
            </a:r>
          </a:p>
          <a:p>
            <a:r>
              <a:rPr lang="en-US" sz="6000" i="1" dirty="0" smtClean="0">
                <a:solidFill>
                  <a:srgbClr val="FF0000"/>
                </a:solidFill>
                <a:latin typeface="Arial" panose="020B0604020202020204" pitchFamily="34" charset="0"/>
                <a:cs typeface="Arial" panose="020B0604020202020204" pitchFamily="34" charset="0"/>
              </a:rPr>
              <a:t>These two red text sections contain guideline information and are to be deleted.)</a:t>
            </a:r>
          </a:p>
        </p:txBody>
      </p:sp>
      <p:cxnSp>
        <p:nvCxnSpPr>
          <p:cNvPr id="3" name="Straight Arrow Connector 2"/>
          <p:cNvCxnSpPr/>
          <p:nvPr/>
        </p:nvCxnSpPr>
        <p:spPr>
          <a:xfrm flipH="1">
            <a:off x="12344400" y="14859000"/>
            <a:ext cx="1447800" cy="2895600"/>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913298" y="2892559"/>
            <a:ext cx="12640902" cy="830997"/>
          </a:xfrm>
          <a:prstGeom prst="rect">
            <a:avLst/>
          </a:prstGeom>
          <a:solidFill>
            <a:srgbClr val="C6D9F1"/>
          </a:solidFill>
          <a:ln w="25400">
            <a:solidFill>
              <a:schemeClr val="tx1"/>
            </a:solidFill>
          </a:ln>
        </p:spPr>
        <p:txBody>
          <a:bodyPr wrap="square" rtlCol="0">
            <a:spAutoFit/>
          </a:bodyPr>
          <a:lstStyle/>
          <a:p>
            <a:pPr algn="ctr"/>
            <a:r>
              <a:rPr lang="en-US" sz="4800" b="1" dirty="0" smtClean="0">
                <a:latin typeface="Arial" panose="020B0604020202020204" pitchFamily="34" charset="0"/>
                <a:cs typeface="Arial" panose="020B0604020202020204" pitchFamily="34" charset="0"/>
              </a:rPr>
              <a:t>ABSTRACT</a:t>
            </a:r>
          </a:p>
        </p:txBody>
      </p:sp>
      <p:sp>
        <p:nvSpPr>
          <p:cNvPr id="22" name="TextBox 21"/>
          <p:cNvSpPr txBox="1"/>
          <p:nvPr/>
        </p:nvSpPr>
        <p:spPr>
          <a:xfrm>
            <a:off x="2126997" y="28511391"/>
            <a:ext cx="12640902" cy="830997"/>
          </a:xfrm>
          <a:prstGeom prst="rect">
            <a:avLst/>
          </a:prstGeom>
          <a:solidFill>
            <a:srgbClr val="C6D9F1"/>
          </a:solidFill>
          <a:ln w="25400">
            <a:solidFill>
              <a:schemeClr val="tx1"/>
            </a:solidFill>
          </a:ln>
        </p:spPr>
        <p:txBody>
          <a:bodyPr wrap="square" rtlCol="0">
            <a:spAutoFit/>
          </a:bodyPr>
          <a:lstStyle/>
          <a:p>
            <a:pPr algn="ctr"/>
            <a:r>
              <a:rPr lang="en-US" sz="4800" b="1" dirty="0" smtClean="0">
                <a:latin typeface="Arial" panose="020B0604020202020204" pitchFamily="34" charset="0"/>
                <a:cs typeface="Arial" panose="020B0604020202020204" pitchFamily="34" charset="0"/>
              </a:rPr>
              <a:t>PURPOSE</a:t>
            </a:r>
            <a:endParaRPr lang="en-US" sz="3600" dirty="0">
              <a:latin typeface="Arial" panose="020B0604020202020204" pitchFamily="34" charset="0"/>
              <a:cs typeface="Arial" panose="020B0604020202020204" pitchFamily="34" charset="0"/>
            </a:endParaRPr>
          </a:p>
        </p:txBody>
      </p:sp>
      <p:sp>
        <p:nvSpPr>
          <p:cNvPr id="23" name="TextBox 22"/>
          <p:cNvSpPr txBox="1"/>
          <p:nvPr/>
        </p:nvSpPr>
        <p:spPr>
          <a:xfrm>
            <a:off x="2079371" y="15891301"/>
            <a:ext cx="12726628" cy="830997"/>
          </a:xfrm>
          <a:prstGeom prst="rect">
            <a:avLst/>
          </a:prstGeom>
          <a:solidFill>
            <a:schemeClr val="tx2">
              <a:lumMod val="20000"/>
              <a:lumOff val="80000"/>
            </a:schemeClr>
          </a:solidFill>
          <a:ln w="25400">
            <a:solidFill>
              <a:schemeClr val="tx1"/>
            </a:solidFill>
          </a:ln>
        </p:spPr>
        <p:txBody>
          <a:bodyPr wrap="square" rtlCol="0">
            <a:spAutoFit/>
          </a:bodyPr>
          <a:lstStyle/>
          <a:p>
            <a:pPr algn="ctr"/>
            <a:r>
              <a:rPr lang="en-US" sz="4800" b="1" dirty="0" smtClean="0">
                <a:latin typeface="Arial" panose="020B0604020202020204" pitchFamily="34" charset="0"/>
                <a:cs typeface="Arial" panose="020B0604020202020204" pitchFamily="34" charset="0"/>
              </a:rPr>
              <a:t>INTRODUCTION</a:t>
            </a:r>
            <a:endParaRPr lang="en-US" sz="3600" dirty="0">
              <a:latin typeface="Arial" panose="020B0604020202020204" pitchFamily="34" charset="0"/>
              <a:cs typeface="Arial" panose="020B0604020202020204" pitchFamily="34" charset="0"/>
            </a:endParaRPr>
          </a:p>
        </p:txBody>
      </p:sp>
      <p:sp>
        <p:nvSpPr>
          <p:cNvPr id="25" name="Rectangle 24"/>
          <p:cNvSpPr/>
          <p:nvPr/>
        </p:nvSpPr>
        <p:spPr>
          <a:xfrm>
            <a:off x="637099" y="17345025"/>
            <a:ext cx="15566311" cy="1569660"/>
          </a:xfrm>
          <a:prstGeom prst="rect">
            <a:avLst/>
          </a:prstGeom>
          <a:ln w="25400" cmpd="sng">
            <a:noFill/>
          </a:ln>
        </p:spPr>
        <p:txBody>
          <a:bodyPr wrap="square">
            <a:spAutoFit/>
          </a:bodyPr>
          <a:lstStyle/>
          <a:p>
            <a:pPr algn="ctr"/>
            <a:endParaRPr lang="en-US" sz="2400" dirty="0">
              <a:latin typeface="Arial" panose="020B0604020202020204" pitchFamily="34" charset="0"/>
              <a:cs typeface="Arial" panose="020B0604020202020204" pitchFamily="34" charset="0"/>
            </a:endParaRPr>
          </a:p>
          <a:p>
            <a:pPr algn="ctr"/>
            <a:r>
              <a:rPr lang="en-US" sz="3600" dirty="0" smtClean="0">
                <a:latin typeface="Arial" panose="020B0604020202020204" pitchFamily="34" charset="0"/>
                <a:cs typeface="Arial" panose="020B0604020202020204" pitchFamily="34" charset="0"/>
              </a:rPr>
              <a:t>(Keep it short and sweet.  Use pictures that can decrease number of words. Example: )</a:t>
            </a:r>
          </a:p>
        </p:txBody>
      </p:sp>
      <p:sp>
        <p:nvSpPr>
          <p:cNvPr id="26" name="TextBox 25"/>
          <p:cNvSpPr txBox="1"/>
          <p:nvPr/>
        </p:nvSpPr>
        <p:spPr>
          <a:xfrm>
            <a:off x="2079371" y="31546800"/>
            <a:ext cx="12640902" cy="830997"/>
          </a:xfrm>
          <a:prstGeom prst="rect">
            <a:avLst/>
          </a:prstGeom>
          <a:solidFill>
            <a:srgbClr val="C6D9F1"/>
          </a:solidFill>
          <a:ln w="25400">
            <a:solidFill>
              <a:schemeClr val="tx1"/>
            </a:solidFill>
          </a:ln>
        </p:spPr>
        <p:txBody>
          <a:bodyPr wrap="square" rtlCol="0">
            <a:spAutoFit/>
          </a:bodyPr>
          <a:lstStyle/>
          <a:p>
            <a:pPr algn="ctr"/>
            <a:r>
              <a:rPr lang="en-US" sz="4800" b="1" dirty="0">
                <a:latin typeface="Arial" panose="020B0604020202020204" pitchFamily="34" charset="0"/>
                <a:cs typeface="Arial" panose="020B0604020202020204" pitchFamily="34" charset="0"/>
              </a:rPr>
              <a:t>(INTERVENTION, MATERIALS STUDIED)</a:t>
            </a:r>
            <a:endParaRPr lang="en-US" sz="3600" dirty="0">
              <a:latin typeface="Arial" panose="020B0604020202020204" pitchFamily="34" charset="0"/>
              <a:cs typeface="Arial" panose="020B0604020202020204" pitchFamily="34" charset="0"/>
            </a:endParaRPr>
          </a:p>
        </p:txBody>
      </p:sp>
      <p:sp>
        <p:nvSpPr>
          <p:cNvPr id="28" name="TextBox 27"/>
          <p:cNvSpPr txBox="1"/>
          <p:nvPr/>
        </p:nvSpPr>
        <p:spPr>
          <a:xfrm>
            <a:off x="18288000" y="2892559"/>
            <a:ext cx="12801600" cy="830997"/>
          </a:xfrm>
          <a:prstGeom prst="rect">
            <a:avLst/>
          </a:prstGeom>
          <a:solidFill>
            <a:srgbClr val="C6D9F1"/>
          </a:solidFill>
          <a:ln w="25400">
            <a:solidFill>
              <a:schemeClr val="tx1"/>
            </a:solidFill>
          </a:ln>
        </p:spPr>
        <p:txBody>
          <a:bodyPr wrap="square" rtlCol="0">
            <a:spAutoFit/>
          </a:bodyPr>
          <a:lstStyle/>
          <a:p>
            <a:pPr algn="ctr"/>
            <a:r>
              <a:rPr lang="en-US" sz="4800" b="1" dirty="0" smtClean="0">
                <a:latin typeface="Arial" panose="020B0604020202020204" pitchFamily="34" charset="0"/>
                <a:cs typeface="Arial" panose="020B0604020202020204" pitchFamily="34" charset="0"/>
              </a:rPr>
              <a:t>METHODOLOGY</a:t>
            </a:r>
            <a:endParaRPr lang="en-US" sz="4800" dirty="0">
              <a:latin typeface="Arial" panose="020B0604020202020204" pitchFamily="34" charset="0"/>
              <a:cs typeface="Arial" panose="020B0604020202020204" pitchFamily="34" charset="0"/>
            </a:endParaRPr>
          </a:p>
        </p:txBody>
      </p:sp>
      <p:sp>
        <p:nvSpPr>
          <p:cNvPr id="30" name="TextBox 29"/>
          <p:cNvSpPr txBox="1"/>
          <p:nvPr/>
        </p:nvSpPr>
        <p:spPr>
          <a:xfrm>
            <a:off x="18316575" y="13106400"/>
            <a:ext cx="12801600" cy="830997"/>
          </a:xfrm>
          <a:prstGeom prst="rect">
            <a:avLst/>
          </a:prstGeom>
          <a:solidFill>
            <a:srgbClr val="C6D9F1"/>
          </a:solidFill>
          <a:ln w="25400">
            <a:solidFill>
              <a:schemeClr val="tx1"/>
            </a:solidFill>
          </a:ln>
        </p:spPr>
        <p:txBody>
          <a:bodyPr wrap="square" rtlCol="0">
            <a:spAutoFit/>
          </a:bodyPr>
          <a:lstStyle/>
          <a:p>
            <a:pPr algn="ctr"/>
            <a:r>
              <a:rPr lang="en-US" sz="4800" b="1" dirty="0" smtClean="0">
                <a:latin typeface="Arial" panose="020B0604020202020204" pitchFamily="34" charset="0"/>
                <a:cs typeface="Arial" panose="020B0604020202020204" pitchFamily="34" charset="0"/>
              </a:rPr>
              <a:t>RESULTS</a:t>
            </a:r>
            <a:endParaRPr lang="en-US" sz="4800" dirty="0">
              <a:latin typeface="Arial" panose="020B0604020202020204" pitchFamily="34" charset="0"/>
              <a:cs typeface="Arial" panose="020B0604020202020204" pitchFamily="34" charset="0"/>
            </a:endParaRPr>
          </a:p>
        </p:txBody>
      </p:sp>
      <p:sp>
        <p:nvSpPr>
          <p:cNvPr id="31" name="TextBox 30"/>
          <p:cNvSpPr txBox="1"/>
          <p:nvPr/>
        </p:nvSpPr>
        <p:spPr>
          <a:xfrm>
            <a:off x="18316575" y="33634233"/>
            <a:ext cx="12801600" cy="830997"/>
          </a:xfrm>
          <a:prstGeom prst="rect">
            <a:avLst/>
          </a:prstGeom>
          <a:solidFill>
            <a:srgbClr val="C6D9F1"/>
          </a:solidFill>
          <a:ln w="25400">
            <a:solidFill>
              <a:schemeClr val="tx1"/>
            </a:solidFill>
          </a:ln>
        </p:spPr>
        <p:txBody>
          <a:bodyPr wrap="square" rtlCol="0">
            <a:spAutoFit/>
          </a:bodyPr>
          <a:lstStyle/>
          <a:p>
            <a:pPr algn="ctr"/>
            <a:r>
              <a:rPr lang="en-US" sz="4800" b="1" dirty="0" smtClean="0">
                <a:latin typeface="Arial" panose="020B0604020202020204" pitchFamily="34" charset="0"/>
                <a:cs typeface="Arial" panose="020B0604020202020204" pitchFamily="34" charset="0"/>
              </a:rPr>
              <a:t>CLINICAL IMPLICATIONS</a:t>
            </a:r>
            <a:endParaRPr lang="en-US" sz="4800" dirty="0">
              <a:latin typeface="Arial" panose="020B0604020202020204" pitchFamily="34" charset="0"/>
              <a:cs typeface="Arial" panose="020B0604020202020204" pitchFamily="34" charset="0"/>
            </a:endParaRPr>
          </a:p>
        </p:txBody>
      </p:sp>
      <p:sp>
        <p:nvSpPr>
          <p:cNvPr id="32" name="TextBox 31"/>
          <p:cNvSpPr txBox="1"/>
          <p:nvPr/>
        </p:nvSpPr>
        <p:spPr>
          <a:xfrm>
            <a:off x="18396616" y="36202203"/>
            <a:ext cx="12801600" cy="830997"/>
          </a:xfrm>
          <a:prstGeom prst="rect">
            <a:avLst/>
          </a:prstGeom>
          <a:solidFill>
            <a:srgbClr val="C6D9F1"/>
          </a:solidFill>
          <a:ln w="25400">
            <a:solidFill>
              <a:schemeClr val="tx1"/>
            </a:solidFill>
          </a:ln>
        </p:spPr>
        <p:txBody>
          <a:bodyPr wrap="square" rtlCol="0">
            <a:spAutoFit/>
          </a:bodyPr>
          <a:lstStyle/>
          <a:p>
            <a:pPr algn="ctr"/>
            <a:r>
              <a:rPr lang="en-US" sz="4800" b="1" dirty="0" smtClean="0">
                <a:latin typeface="Arial" panose="020B0604020202020204" pitchFamily="34" charset="0"/>
                <a:cs typeface="Arial" panose="020B0604020202020204" pitchFamily="34" charset="0"/>
              </a:rPr>
              <a:t>CONCLUSIONS</a:t>
            </a:r>
            <a:endParaRPr lang="en-US" sz="4800" dirty="0">
              <a:latin typeface="Arial" panose="020B0604020202020204" pitchFamily="34" charset="0"/>
              <a:cs typeface="Arial" panose="020B0604020202020204" pitchFamily="34" charset="0"/>
            </a:endParaRPr>
          </a:p>
        </p:txBody>
      </p:sp>
      <p:sp>
        <p:nvSpPr>
          <p:cNvPr id="33" name="TextBox 32"/>
          <p:cNvSpPr txBox="1"/>
          <p:nvPr/>
        </p:nvSpPr>
        <p:spPr>
          <a:xfrm>
            <a:off x="18316575" y="40278903"/>
            <a:ext cx="12801600" cy="830997"/>
          </a:xfrm>
          <a:prstGeom prst="rect">
            <a:avLst/>
          </a:prstGeom>
          <a:solidFill>
            <a:srgbClr val="C6D9F1"/>
          </a:solidFill>
          <a:ln w="25400">
            <a:solidFill>
              <a:schemeClr val="tx1"/>
            </a:solidFill>
          </a:ln>
        </p:spPr>
        <p:txBody>
          <a:bodyPr wrap="square" rtlCol="0">
            <a:spAutoFit/>
          </a:bodyPr>
          <a:lstStyle/>
          <a:p>
            <a:pPr algn="ctr"/>
            <a:r>
              <a:rPr lang="en-US" sz="4800" b="1" dirty="0" smtClean="0">
                <a:latin typeface="Arial" panose="020B0604020202020204" pitchFamily="34" charset="0"/>
                <a:cs typeface="Arial" panose="020B0604020202020204" pitchFamily="34" charset="0"/>
              </a:rPr>
              <a:t>ACKNOWLEDGEMENTS</a:t>
            </a:r>
            <a:endParaRPr lang="en-US" sz="4800" dirty="0">
              <a:latin typeface="Arial" panose="020B0604020202020204" pitchFamily="34" charset="0"/>
              <a:cs typeface="Arial" panose="020B0604020202020204" pitchFamily="34" charset="0"/>
            </a:endParaRPr>
          </a:p>
        </p:txBody>
      </p:sp>
      <p:sp>
        <p:nvSpPr>
          <p:cNvPr id="5" name="Rectangle 4"/>
          <p:cNvSpPr/>
          <p:nvPr/>
        </p:nvSpPr>
        <p:spPr>
          <a:xfrm>
            <a:off x="17830800" y="21564600"/>
            <a:ext cx="14173200" cy="11172289"/>
          </a:xfrm>
          <a:prstGeom prst="rect">
            <a:avLst/>
          </a:prstGeom>
        </p:spPr>
        <p:txBody>
          <a:bodyPr wrap="square">
            <a:spAutoFit/>
          </a:bodyPr>
          <a:lstStyle/>
          <a:p>
            <a:r>
              <a:rPr lang="en-US" sz="6000" i="1" dirty="0" smtClean="0">
                <a:solidFill>
                  <a:srgbClr val="FF0000"/>
                </a:solidFill>
                <a:latin typeface="Arial" panose="020B0604020202020204" pitchFamily="34" charset="0"/>
                <a:cs typeface="Arial" panose="020B0604020202020204" pitchFamily="34" charset="0"/>
              </a:rPr>
              <a:t>(RED = INSTRUCTIONS: The title banner is RGB:0,0,255 background with title in Ariel 72, and authors in Ariel 60.</a:t>
            </a:r>
          </a:p>
          <a:p>
            <a:r>
              <a:rPr lang="en-US" sz="6000" i="1" dirty="0" smtClean="0">
                <a:solidFill>
                  <a:srgbClr val="FF0000"/>
                </a:solidFill>
                <a:latin typeface="Arial" panose="020B0604020202020204" pitchFamily="34" charset="0"/>
                <a:cs typeface="Arial" panose="020B0604020202020204" pitchFamily="34" charset="0"/>
              </a:rPr>
              <a:t>The section titles are Dark blue, Text 2, 80% lighter on the </a:t>
            </a:r>
            <a:r>
              <a:rPr lang="en-US" sz="6000" i="1" smtClean="0">
                <a:solidFill>
                  <a:srgbClr val="FF0000"/>
                </a:solidFill>
                <a:latin typeface="Arial" panose="020B0604020202020204" pitchFamily="34" charset="0"/>
                <a:cs typeface="Arial" panose="020B0604020202020204" pitchFamily="34" charset="0"/>
              </a:rPr>
              <a:t>color palette, </a:t>
            </a:r>
            <a:r>
              <a:rPr lang="en-US" sz="6000" i="1" dirty="0" smtClean="0">
                <a:solidFill>
                  <a:srgbClr val="FF0000"/>
                </a:solidFill>
                <a:latin typeface="Arial" panose="020B0604020202020204" pitchFamily="34" charset="0"/>
                <a:cs typeface="Arial" panose="020B0604020202020204" pitchFamily="34" charset="0"/>
              </a:rPr>
              <a:t>RGB:198,217,241 in Ariel 48.</a:t>
            </a:r>
          </a:p>
          <a:p>
            <a:r>
              <a:rPr lang="en-US" sz="6000" i="1" dirty="0" smtClean="0">
                <a:solidFill>
                  <a:srgbClr val="FF0000"/>
                </a:solidFill>
                <a:latin typeface="Arial" panose="020B0604020202020204" pitchFamily="34" charset="0"/>
                <a:cs typeface="Arial" panose="020B0604020202020204" pitchFamily="34" charset="0"/>
              </a:rPr>
              <a:t>The text is Ariel,36.</a:t>
            </a:r>
          </a:p>
          <a:p>
            <a:r>
              <a:rPr lang="en-US" sz="6000" i="1" dirty="0" smtClean="0">
                <a:solidFill>
                  <a:srgbClr val="FF0000"/>
                </a:solidFill>
                <a:latin typeface="Arial" panose="020B0604020202020204" pitchFamily="34" charset="0"/>
                <a:cs typeface="Arial" panose="020B0604020202020204" pitchFamily="34" charset="0"/>
              </a:rPr>
              <a:t>The section titles are aligned 2 inches from the edge and 2 inches from the midline.</a:t>
            </a:r>
          </a:p>
          <a:p>
            <a:r>
              <a:rPr lang="en-US" sz="6000" i="1" dirty="0" smtClean="0">
                <a:solidFill>
                  <a:srgbClr val="FF0000"/>
                </a:solidFill>
                <a:latin typeface="Arial" panose="020B0604020202020204" pitchFamily="34" charset="0"/>
                <a:cs typeface="Arial" panose="020B0604020202020204" pitchFamily="34" charset="0"/>
              </a:rPr>
              <a:t>The text sections are ½ inch from the edge and ½ inch from the midline.)</a:t>
            </a:r>
            <a:endParaRPr lang="en-US" sz="6000" i="1" dirty="0">
              <a:solidFill>
                <a:srgbClr val="FF0000"/>
              </a:solidFill>
              <a:latin typeface="Arial" panose="020B0604020202020204" pitchFamily="34" charset="0"/>
              <a:cs typeface="Arial" panose="020B0604020202020204" pitchFamily="34" charset="0"/>
            </a:endParaRPr>
          </a:p>
        </p:txBody>
      </p:sp>
      <p:pic>
        <p:nvPicPr>
          <p:cNvPr id="1028" name="Picture 4" descr="Moz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81000"/>
            <a:ext cx="1422556" cy="179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89375" y="1173920"/>
            <a:ext cx="3657600" cy="1016000"/>
          </a:xfrm>
          <a:prstGeom prst="rect">
            <a:avLst/>
          </a:prstGeom>
        </p:spPr>
      </p:pic>
    </p:spTree>
    <p:extLst>
      <p:ext uri="{BB962C8B-B14F-4D97-AF65-F5344CB8AC3E}">
        <p14:creationId xmlns:p14="http://schemas.microsoft.com/office/powerpoint/2010/main" val="35902202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9CE250B699254B82A201AB724FDF41" ma:contentTypeVersion="14" ma:contentTypeDescription="Create a new document." ma:contentTypeScope="" ma:versionID="4f5b01429cf199a55043385c22406999">
  <xsd:schema xmlns:xsd="http://www.w3.org/2001/XMLSchema" xmlns:xs="http://www.w3.org/2001/XMLSchema" xmlns:p="http://schemas.microsoft.com/office/2006/metadata/properties" xmlns:ns3="de1a9dc1-f01e-4e40-abbb-5600128f753a" xmlns:ns4="5738677b-9ad4-4222-9bc3-63f986fd2e04" targetNamespace="http://schemas.microsoft.com/office/2006/metadata/properties" ma:root="true" ma:fieldsID="3245c1d134fedb0b9c14cf1b43e0a986" ns3:_="" ns4:_="">
    <xsd:import namespace="de1a9dc1-f01e-4e40-abbb-5600128f753a"/>
    <xsd:import namespace="5738677b-9ad4-4222-9bc3-63f986fd2e0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1a9dc1-f01e-4e40-abbb-5600128f75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738677b-9ad4-4222-9bc3-63f986fd2e0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0242D2-FC3F-475B-BBD3-D1A9FC494E7A}">
  <ds:schemaRefs>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elements/1.1/"/>
    <ds:schemaRef ds:uri="5738677b-9ad4-4222-9bc3-63f986fd2e04"/>
    <ds:schemaRef ds:uri="de1a9dc1-f01e-4e40-abbb-5600128f753a"/>
    <ds:schemaRef ds:uri="http://www.w3.org/XML/1998/namespace"/>
    <ds:schemaRef ds:uri="http://purl.org/dc/dcmitype/"/>
  </ds:schemaRefs>
</ds:datastoreItem>
</file>

<file path=customXml/itemProps2.xml><?xml version="1.0" encoding="utf-8"?>
<ds:datastoreItem xmlns:ds="http://schemas.openxmlformats.org/officeDocument/2006/customXml" ds:itemID="{6654A69B-9532-458A-A248-8349F61524FA}">
  <ds:schemaRefs>
    <ds:schemaRef ds:uri="http://schemas.microsoft.com/sharepoint/v3/contenttype/forms"/>
  </ds:schemaRefs>
</ds:datastoreItem>
</file>

<file path=customXml/itemProps3.xml><?xml version="1.0" encoding="utf-8"?>
<ds:datastoreItem xmlns:ds="http://schemas.openxmlformats.org/officeDocument/2006/customXml" ds:itemID="{68B5D2DB-E7ED-4C86-AD38-F71E36DD6A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1a9dc1-f01e-4e40-abbb-5600128f753a"/>
    <ds:schemaRef ds:uri="5738677b-9ad4-4222-9bc3-63f986fd2e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234</TotalTime>
  <Words>451</Words>
  <Application>Microsoft Office PowerPoint</Application>
  <PresentationFormat>Custom</PresentationFormat>
  <Paragraphs>44</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newmansh</dc:creator>
  <cp:lastModifiedBy>Nair, Devatha P</cp:lastModifiedBy>
  <cp:revision>35</cp:revision>
  <cp:lastPrinted>2017-02-07T16:33:07Z</cp:lastPrinted>
  <dcterms:created xsi:type="dcterms:W3CDTF">2015-11-02T17:52:14Z</dcterms:created>
  <dcterms:modified xsi:type="dcterms:W3CDTF">2022-03-08T17:37:45Z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0x010100909CE250B699254B82A201AB724FDF41</vt:lpwstr>
  </property>
</Properties>
</file>